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2"/>
  </p:notesMasterIdLst>
  <p:sldIdLst>
    <p:sldId id="256" r:id="rId2"/>
    <p:sldId id="259" r:id="rId3"/>
    <p:sldId id="297" r:id="rId4"/>
    <p:sldId id="306" r:id="rId5"/>
    <p:sldId id="298" r:id="rId6"/>
    <p:sldId id="307" r:id="rId7"/>
    <p:sldId id="308" r:id="rId8"/>
    <p:sldId id="302" r:id="rId9"/>
    <p:sldId id="268" r:id="rId10"/>
    <p:sldId id="267" r:id="rId11"/>
  </p:sldIdLst>
  <p:sldSz cx="9144000" cy="5143500" type="screen16x9"/>
  <p:notesSz cx="6858000" cy="9144000"/>
  <p:embeddedFontLst>
    <p:embeddedFont>
      <p:font typeface="DM Sans" panose="020B0604020202020204" charset="0"/>
      <p:regular r:id="rId13"/>
      <p:bold r:id="rId14"/>
      <p:italic r:id="rId15"/>
      <p:boldItalic r:id="rId16"/>
    </p:embeddedFont>
    <p:embeddedFont>
      <p:font typeface="Playfair Display" panose="00000500000000000000" pitchFamily="2" charset="-52"/>
      <p:regular r:id="rId17"/>
      <p:bold r:id="rId18"/>
      <p:italic r:id="rId19"/>
      <p:boldItalic r:id="rId20"/>
    </p:embeddedFont>
    <p:embeddedFont>
      <p:font typeface="Playfair Display Medium" panose="020B0604020202020204" charset="-52"/>
      <p:regular r:id="rId21"/>
      <p:bold r:id="rId22"/>
      <p:italic r:id="rId23"/>
      <p:boldItalic r:id="rId24"/>
    </p:embeddedFont>
    <p:embeddedFont>
      <p:font typeface="Raleway" pitchFamily="2" charset="-5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91" userDrawn="1">
          <p15:clr>
            <a:srgbClr val="A4A3A4"/>
          </p15:clr>
        </p15:guide>
        <p15:guide id="2" pos="22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Гоша Катаев" initials="ГК" lastIdx="3" clrIdx="0">
    <p:extLst>
      <p:ext uri="{19B8F6BF-5375-455C-9EA6-DF929625EA0E}">
        <p15:presenceInfo xmlns:p15="http://schemas.microsoft.com/office/powerpoint/2012/main" userId="33b683b9229b50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436CBB-9FC3-471C-A4CE-ACF92A00674D}">
  <a:tblStyle styleId="{C7436CBB-9FC3-471C-A4CE-ACF92A0067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BE32E00-291A-48BF-B1A1-EEB38F67EC9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7" autoAdjust="0"/>
    <p:restoredTop sz="94689" autoAdjust="0"/>
  </p:normalViewPr>
  <p:slideViewPr>
    <p:cSldViewPr snapToGrid="0">
      <p:cViewPr varScale="1">
        <p:scale>
          <a:sx n="76" d="100"/>
          <a:sy n="76" d="100"/>
        </p:scale>
        <p:origin x="102" y="1314"/>
      </p:cViewPr>
      <p:guideLst>
        <p:guide orient="horz" pos="191"/>
        <p:guide pos="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289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974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241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453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91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910c9cffe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910c9cffe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2560825"/>
            <a:ext cx="4595700" cy="18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75" y="1007350"/>
            <a:ext cx="22089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3167225" y="539500"/>
            <a:ext cx="607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843077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13225" y="734725"/>
            <a:ext cx="37374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713225" y="1878000"/>
            <a:ext cx="43374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>
            <a:spLocks noGrp="1"/>
          </p:cNvSpPr>
          <p:nvPr>
            <p:ph type="pic" idx="2"/>
          </p:nvPr>
        </p:nvSpPr>
        <p:spPr>
          <a:xfrm>
            <a:off x="5806850" y="658413"/>
            <a:ext cx="2623800" cy="3826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0" name="Google Shape;40;p7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7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44" name="Google Shape;44;p8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8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9"/>
          <p:cNvCxnSpPr/>
          <p:nvPr/>
        </p:nvCxnSpPr>
        <p:spPr>
          <a:xfrm>
            <a:off x="3167225" y="539500"/>
            <a:ext cx="607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9"/>
          <p:cNvCxnSpPr/>
          <p:nvPr/>
        </p:nvCxnSpPr>
        <p:spPr>
          <a:xfrm rot="10800000">
            <a:off x="843077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720000" y="1945660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"/>
          </p:nvPr>
        </p:nvSpPr>
        <p:spPr>
          <a:xfrm>
            <a:off x="4546553" y="1945654"/>
            <a:ext cx="29046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3"/>
          </p:nvPr>
        </p:nvSpPr>
        <p:spPr>
          <a:xfrm>
            <a:off x="720000" y="3515588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4"/>
          </p:nvPr>
        </p:nvSpPr>
        <p:spPr>
          <a:xfrm>
            <a:off x="4546551" y="3515588"/>
            <a:ext cx="29046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5"/>
          </p:nvPr>
        </p:nvSpPr>
        <p:spPr>
          <a:xfrm>
            <a:off x="719999" y="1666404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6"/>
          </p:nvPr>
        </p:nvSpPr>
        <p:spPr>
          <a:xfrm>
            <a:off x="719999" y="3236407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7"/>
          </p:nvPr>
        </p:nvSpPr>
        <p:spPr>
          <a:xfrm>
            <a:off x="4546525" y="1666400"/>
            <a:ext cx="290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8"/>
          </p:nvPr>
        </p:nvSpPr>
        <p:spPr>
          <a:xfrm>
            <a:off x="4546525" y="3236407"/>
            <a:ext cx="290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22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25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5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26"/>
          <p:cNvCxnSpPr/>
          <p:nvPr/>
        </p:nvCxnSpPr>
        <p:spPr>
          <a:xfrm>
            <a:off x="3167225" y="539500"/>
            <a:ext cx="607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6"/>
          <p:cNvCxnSpPr/>
          <p:nvPr/>
        </p:nvCxnSpPr>
        <p:spPr>
          <a:xfrm rot="10800000">
            <a:off x="843077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713225" y="3887925"/>
            <a:ext cx="7717500" cy="476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101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Medium"/>
              <a:buNone/>
              <a:defRPr sz="2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8" r:id="rId5"/>
    <p:sldLayoutId id="2147483668" r:id="rId6"/>
    <p:sldLayoutId id="2147483671" r:id="rId7"/>
    <p:sldLayoutId id="2147483672" r:id="rId8"/>
    <p:sldLayoutId id="214748367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ctrTitle"/>
          </p:nvPr>
        </p:nvSpPr>
        <p:spPr>
          <a:xfrm>
            <a:off x="713275" y="2764025"/>
            <a:ext cx="7631785" cy="18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dirty="0"/>
              <a:t>Разработка системы формирования данных машинного обучения интеллектуальных агентов, управляющих активами на фондовом рынке.</a:t>
            </a:r>
            <a:endParaRPr sz="26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713275" y="1007349"/>
            <a:ext cx="7439592" cy="1242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layfair Display Medium" panose="020B0604020202020204" charset="-52"/>
              </a:rPr>
              <a:t>студент: Афиногенов М.А.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layfair Display Medium" panose="020B0604020202020204" charset="-52"/>
              </a:rPr>
              <a:t>группа: РК6-81Б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layfair Display Medium" panose="020B0604020202020204" charset="-52"/>
              </a:rPr>
              <a:t>научный руководитель:</a:t>
            </a:r>
            <a:r>
              <a:rPr lang="en-US" dirty="0">
                <a:latin typeface="Playfair Display Medium" panose="020B0604020202020204" charset="-52"/>
              </a:rPr>
              <a:t> </a:t>
            </a:r>
            <a:r>
              <a:rPr lang="ru-RU" dirty="0">
                <a:latin typeface="Playfair Display Medium" panose="020B0604020202020204" charset="-52"/>
              </a:rPr>
              <a:t>ст. преподаватель </a:t>
            </a:r>
            <a:r>
              <a:rPr lang="ru-RU" dirty="0" err="1">
                <a:latin typeface="Playfair Display Medium" panose="020B0604020202020204" charset="-52"/>
              </a:rPr>
              <a:t>Витюков</a:t>
            </a:r>
            <a:r>
              <a:rPr lang="ru-RU" dirty="0">
                <a:latin typeface="Playfair Display Medium" panose="020B0604020202020204" charset="-52"/>
              </a:rPr>
              <a:t> Ф.А.</a:t>
            </a:r>
            <a:endParaRPr dirty="0">
              <a:latin typeface="Playfair Display Medium" panose="020B0604020202020204" charset="-52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734825" y="367750"/>
            <a:ext cx="16995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Playfair Display Medium" panose="020B0604020202020204" charset="-52"/>
                <a:ea typeface="DM Sans Medium"/>
                <a:cs typeface="DM Sans Medium"/>
                <a:sym typeface="DM Sans Medium"/>
              </a:rPr>
              <a:t>МГТУ им. Н.Э. Баумана</a:t>
            </a:r>
            <a:endParaRPr sz="1000" dirty="0">
              <a:solidFill>
                <a:schemeClr val="dk1"/>
              </a:solidFill>
              <a:latin typeface="Playfair Display Medium" panose="020B0604020202020204" charset="-52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>
            <a:spLocks noGrp="1"/>
          </p:cNvSpPr>
          <p:nvPr>
            <p:ph type="title"/>
          </p:nvPr>
        </p:nvSpPr>
        <p:spPr>
          <a:xfrm>
            <a:off x="719138" y="2215144"/>
            <a:ext cx="77175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СПАСИБО ЗА ВНИМАНИЕ</a:t>
            </a:r>
            <a:endParaRPr dirty="0"/>
          </a:p>
        </p:txBody>
      </p:sp>
      <p:cxnSp>
        <p:nvCxnSpPr>
          <p:cNvPr id="303" name="Google Shape;303;p41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41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731965" y="411163"/>
            <a:ext cx="5163792" cy="685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Цель и задачи работы</a:t>
            </a:r>
            <a:endParaRPr lang="ru-RU" sz="2800" dirty="0"/>
          </a:p>
        </p:txBody>
      </p:sp>
      <p:sp>
        <p:nvSpPr>
          <p:cNvPr id="208" name="Google Shape;208;p33"/>
          <p:cNvSpPr txBox="1">
            <a:spLocks noGrp="1"/>
          </p:cNvSpPr>
          <p:nvPr>
            <p:ph type="subTitle" idx="1"/>
          </p:nvPr>
        </p:nvSpPr>
        <p:spPr>
          <a:xfrm>
            <a:off x="731965" y="1096184"/>
            <a:ext cx="7680070" cy="378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1400" dirty="0">
                <a:solidFill>
                  <a:schemeClr val="dk1"/>
                </a:solidFill>
                <a:latin typeface="Playfair Display Medium" panose="020B0604020202020204" charset="-52"/>
                <a:ea typeface="DM Sans"/>
                <a:cs typeface="DM Sans"/>
                <a:sym typeface="DM Sans"/>
              </a:rPr>
              <a:t>Цель: создать систему, позволяющую финансовому аналитику на базе представленных ресурсов создавать </a:t>
            </a:r>
            <a:r>
              <a:rPr lang="ru-RU" sz="1400" dirty="0" err="1">
                <a:solidFill>
                  <a:schemeClr val="dk1"/>
                </a:solidFill>
                <a:latin typeface="Playfair Display Medium" panose="020B0604020202020204" charset="-52"/>
                <a:ea typeface="DM Sans"/>
                <a:cs typeface="DM Sans"/>
                <a:sym typeface="DM Sans"/>
              </a:rPr>
              <a:t>датасеты</a:t>
            </a:r>
            <a:r>
              <a:rPr lang="ru-RU" sz="1400" dirty="0">
                <a:solidFill>
                  <a:schemeClr val="dk1"/>
                </a:solidFill>
                <a:latin typeface="Playfair Display Medium" panose="020B0604020202020204" charset="-52"/>
                <a:ea typeface="DM Sans"/>
                <a:cs typeface="DM Sans"/>
                <a:sym typeface="DM Sans"/>
              </a:rPr>
              <a:t> для машинного обучения.</a:t>
            </a:r>
            <a:endParaRPr lang="ru-RU" sz="1400" dirty="0">
              <a:latin typeface="Playfair Display Medium" panose="020B0604020202020204" charset="-5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1400" dirty="0">
                <a:latin typeface="Playfair Display Medium" panose="020B0604020202020204" charset="-52"/>
              </a:rPr>
              <a:t>Задачи:</a:t>
            </a:r>
          </a:p>
          <a:p>
            <a:pPr marL="742950" lvl="1" indent="-2857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ru-RU" sz="1400" dirty="0">
                <a:latin typeface="Playfair Display Medium" panose="020B0604020202020204" charset="-52"/>
              </a:rPr>
              <a:t>Создать графическое приложение для отображения свечных графиков.</a:t>
            </a:r>
          </a:p>
          <a:p>
            <a:pPr marL="742950" lvl="1" indent="-2857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ru-RU" sz="1400" dirty="0">
                <a:latin typeface="Playfair Display Medium" panose="020B0604020202020204" charset="-52"/>
              </a:rPr>
              <a:t>Разработать функциональные элементы для представления работы трейдера в представленной графической среде.</a:t>
            </a:r>
          </a:p>
          <a:p>
            <a:pPr marL="742950" lvl="1" indent="-2857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ru-RU" sz="1400" dirty="0">
                <a:latin typeface="Playfair Display Medium" panose="020B0604020202020204" charset="-52"/>
              </a:rPr>
              <a:t>Реализовать создание, изменение, перемещение и удаление функциональных графических элементов.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1400" dirty="0">
                <a:latin typeface="Playfair Display Medium" panose="020B0604020202020204" charset="-52"/>
              </a:rPr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A2392-5110-15B5-026B-CD452E0472C1}"/>
              </a:ext>
            </a:extLst>
          </p:cNvPr>
          <p:cNvSpPr txBox="1"/>
          <p:nvPr/>
        </p:nvSpPr>
        <p:spPr>
          <a:xfrm>
            <a:off x="8781394" y="-4564"/>
            <a:ext cx="362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Playfair Display Medium" panose="020B0604020202020204" charset="-52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719138" y="411163"/>
            <a:ext cx="5922962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Отображение свечных графиков</a:t>
            </a:r>
          </a:p>
        </p:txBody>
      </p:sp>
      <p:sp>
        <p:nvSpPr>
          <p:cNvPr id="208" name="Google Shape;208;p33"/>
          <p:cNvSpPr txBox="1">
            <a:spLocks noGrp="1"/>
          </p:cNvSpPr>
          <p:nvPr>
            <p:ph type="subTitle" idx="1"/>
          </p:nvPr>
        </p:nvSpPr>
        <p:spPr>
          <a:xfrm>
            <a:off x="719138" y="1480688"/>
            <a:ext cx="7967661" cy="551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Playfair Display Medium" panose="020B0604020202020204" charset="-52"/>
              </a:rPr>
              <a:t>В ходе работы был реализован следующий вид представления свечных графиков: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B2D04-6BF7-E7F8-80FE-614AEBEF5017}"/>
              </a:ext>
            </a:extLst>
          </p:cNvPr>
          <p:cNvSpPr txBox="1"/>
          <p:nvPr/>
        </p:nvSpPr>
        <p:spPr>
          <a:xfrm>
            <a:off x="8781394" y="-4564"/>
            <a:ext cx="362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Playfair Display Medium" panose="020B0604020202020204" charset="-52"/>
              </a:rPr>
              <a:t>3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DDB94E-BE1B-4CAD-9BF8-1275CA367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072" y="2032000"/>
            <a:ext cx="5073792" cy="2515930"/>
          </a:xfrm>
          <a:prstGeom prst="rect">
            <a:avLst/>
          </a:prstGeom>
        </p:spPr>
      </p:pic>
      <p:sp>
        <p:nvSpPr>
          <p:cNvPr id="12" name="Google Shape;208;p33">
            <a:extLst>
              <a:ext uri="{FF2B5EF4-FFF2-40B4-BE49-F238E27FC236}">
                <a16:creationId xmlns:a16="http://schemas.microsoft.com/office/drawing/2014/main" id="{B73575A9-6253-4477-A943-E53419D7C9A8}"/>
              </a:ext>
            </a:extLst>
          </p:cNvPr>
          <p:cNvSpPr txBox="1">
            <a:spLocks/>
          </p:cNvSpPr>
          <p:nvPr/>
        </p:nvSpPr>
        <p:spPr>
          <a:xfrm>
            <a:off x="3398838" y="4547930"/>
            <a:ext cx="2346324" cy="34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50000"/>
              </a:lnSpc>
              <a:buFont typeface="DM Sans"/>
              <a:buNone/>
            </a:pPr>
            <a:r>
              <a:rPr lang="ru-RU" sz="900" dirty="0">
                <a:latin typeface="Playfair Display Medium" panose="020B0604020202020204" charset="-52"/>
              </a:rPr>
              <a:t>Рис. 1 Представление свечного графика</a:t>
            </a:r>
          </a:p>
        </p:txBody>
      </p:sp>
    </p:spTree>
    <p:extLst>
      <p:ext uri="{BB962C8B-B14F-4D97-AF65-F5344CB8AC3E}">
        <p14:creationId xmlns:p14="http://schemas.microsoft.com/office/powerpoint/2010/main" val="3144764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719138" y="411163"/>
            <a:ext cx="7705724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Стек технологий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566F1-9B09-34E2-3351-25EF922D24E6}"/>
              </a:ext>
            </a:extLst>
          </p:cNvPr>
          <p:cNvSpPr txBox="1"/>
          <p:nvPr/>
        </p:nvSpPr>
        <p:spPr>
          <a:xfrm>
            <a:off x="8781394" y="-4564"/>
            <a:ext cx="362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Playfair Display Medium" panose="020B0604020202020204" charset="-52"/>
              </a:rPr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534042-32BC-4D24-92AC-72B41F5F3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8" y="1686493"/>
            <a:ext cx="1770062" cy="19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Unreal Engine Logo in SVG Vector or PNG File Format - Logo.wine">
            <a:extLst>
              <a:ext uri="{FF2B5EF4-FFF2-40B4-BE49-F238E27FC236}">
                <a16:creationId xmlns:a16="http://schemas.microsoft.com/office/drawing/2014/main" id="{B72D347D-7F93-4C97-8376-B76CF16A7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2" y="1289945"/>
            <a:ext cx="4170360" cy="278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39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719138" y="411163"/>
            <a:ext cx="7725433" cy="571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Масштабирование и перемещение графика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0D23D-422D-E428-D469-FF3F1DFAB0C9}"/>
              </a:ext>
            </a:extLst>
          </p:cNvPr>
          <p:cNvSpPr txBox="1"/>
          <p:nvPr/>
        </p:nvSpPr>
        <p:spPr>
          <a:xfrm>
            <a:off x="8781394" y="-4564"/>
            <a:ext cx="362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Playfair Display Medium" panose="020B0604020202020204" charset="-52"/>
              </a:rPr>
              <a:t>5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C62946-DD34-46CC-9E01-F8AF6A559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84" y="2071082"/>
            <a:ext cx="3022599" cy="1500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DC83CB-D82C-42D5-986E-255C15054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135793"/>
            <a:ext cx="3022599" cy="15038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ED70E8-DFC0-4A32-8E5A-61E215F7E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890" y="3116691"/>
            <a:ext cx="3022599" cy="1507550"/>
          </a:xfrm>
          <a:prstGeom prst="rect">
            <a:avLst/>
          </a:prstGeom>
        </p:spPr>
      </p:pic>
      <p:sp>
        <p:nvSpPr>
          <p:cNvPr id="17" name="Google Shape;208;p33">
            <a:extLst>
              <a:ext uri="{FF2B5EF4-FFF2-40B4-BE49-F238E27FC236}">
                <a16:creationId xmlns:a16="http://schemas.microsoft.com/office/drawing/2014/main" id="{E44C0771-FED1-436A-873D-8CBC6926B47A}"/>
              </a:ext>
            </a:extLst>
          </p:cNvPr>
          <p:cNvSpPr txBox="1">
            <a:spLocks/>
          </p:cNvSpPr>
          <p:nvPr/>
        </p:nvSpPr>
        <p:spPr>
          <a:xfrm>
            <a:off x="1543052" y="3528896"/>
            <a:ext cx="1592262" cy="34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50000"/>
              </a:lnSpc>
              <a:buFont typeface="DM Sans"/>
              <a:buNone/>
            </a:pPr>
            <a:r>
              <a:rPr lang="ru-RU" sz="900" dirty="0">
                <a:latin typeface="Playfair Display Medium" panose="020B0604020202020204" charset="-52"/>
              </a:rPr>
              <a:t>Рис. 2 Исходный график</a:t>
            </a:r>
          </a:p>
        </p:txBody>
      </p:sp>
      <p:sp>
        <p:nvSpPr>
          <p:cNvPr id="18" name="Google Shape;208;p33">
            <a:extLst>
              <a:ext uri="{FF2B5EF4-FFF2-40B4-BE49-F238E27FC236}">
                <a16:creationId xmlns:a16="http://schemas.microsoft.com/office/drawing/2014/main" id="{994D7A76-9065-45E8-A30D-3D98F21FAF66}"/>
              </a:ext>
            </a:extLst>
          </p:cNvPr>
          <p:cNvSpPr txBox="1">
            <a:spLocks/>
          </p:cNvSpPr>
          <p:nvPr/>
        </p:nvSpPr>
        <p:spPr>
          <a:xfrm>
            <a:off x="5293518" y="2650322"/>
            <a:ext cx="2189162" cy="34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50000"/>
              </a:lnSpc>
              <a:buFont typeface="DM Sans"/>
              <a:buNone/>
            </a:pPr>
            <a:r>
              <a:rPr lang="ru-RU" sz="900" dirty="0">
                <a:latin typeface="Playfair Display Medium" panose="020B0604020202020204" charset="-52"/>
              </a:rPr>
              <a:t>Рис. 3 Отмасштабированный график</a:t>
            </a:r>
          </a:p>
        </p:txBody>
      </p:sp>
      <p:sp>
        <p:nvSpPr>
          <p:cNvPr id="19" name="Google Shape;208;p33">
            <a:extLst>
              <a:ext uri="{FF2B5EF4-FFF2-40B4-BE49-F238E27FC236}">
                <a16:creationId xmlns:a16="http://schemas.microsoft.com/office/drawing/2014/main" id="{EDBDE81F-D1C3-4E65-91A1-006651F92FBE}"/>
              </a:ext>
            </a:extLst>
          </p:cNvPr>
          <p:cNvSpPr txBox="1">
            <a:spLocks/>
          </p:cNvSpPr>
          <p:nvPr/>
        </p:nvSpPr>
        <p:spPr>
          <a:xfrm>
            <a:off x="4784724" y="4624241"/>
            <a:ext cx="3206750" cy="34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50000"/>
              </a:lnSpc>
              <a:buFont typeface="DM Sans"/>
              <a:buNone/>
            </a:pPr>
            <a:r>
              <a:rPr lang="ru-RU" sz="900" dirty="0">
                <a:latin typeface="Playfair Display Medium" panose="020B0604020202020204" charset="-52"/>
              </a:rPr>
              <a:t>Рис. 4 Перемещенный отмасштабированный график</a:t>
            </a:r>
          </a:p>
        </p:txBody>
      </p:sp>
    </p:spTree>
    <p:extLst>
      <p:ext uri="{BB962C8B-B14F-4D97-AF65-F5344CB8AC3E}">
        <p14:creationId xmlns:p14="http://schemas.microsoft.com/office/powerpoint/2010/main" val="223319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719138" y="411163"/>
            <a:ext cx="7295579" cy="655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Выбор необходимого графика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41F0A-7D61-92CE-842A-6EA610C28241}"/>
              </a:ext>
            </a:extLst>
          </p:cNvPr>
          <p:cNvSpPr txBox="1"/>
          <p:nvPr/>
        </p:nvSpPr>
        <p:spPr>
          <a:xfrm>
            <a:off x="8781394" y="-4564"/>
            <a:ext cx="362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Playfair Display Medium" panose="020B0604020202020204" charset="-52"/>
              </a:rPr>
              <a:t>6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A29490-C011-41B4-8892-65E254AC4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73" y="1766367"/>
            <a:ext cx="3721100" cy="18482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5E3BCC-11E7-4E6B-B34A-F4D3E7AA9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827" y="1766367"/>
            <a:ext cx="3721100" cy="1855941"/>
          </a:xfrm>
          <a:prstGeom prst="rect">
            <a:avLst/>
          </a:prstGeom>
        </p:spPr>
      </p:pic>
      <p:sp>
        <p:nvSpPr>
          <p:cNvPr id="12" name="Google Shape;208;p33">
            <a:extLst>
              <a:ext uri="{FF2B5EF4-FFF2-40B4-BE49-F238E27FC236}">
                <a16:creationId xmlns:a16="http://schemas.microsoft.com/office/drawing/2014/main" id="{9A9680A7-99FB-4CB4-89A0-A36D788C100F}"/>
              </a:ext>
            </a:extLst>
          </p:cNvPr>
          <p:cNvSpPr txBox="1">
            <a:spLocks/>
          </p:cNvSpPr>
          <p:nvPr/>
        </p:nvSpPr>
        <p:spPr>
          <a:xfrm>
            <a:off x="1530699" y="3622308"/>
            <a:ext cx="1831848" cy="34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50000"/>
              </a:lnSpc>
              <a:buFont typeface="DM Sans"/>
              <a:buNone/>
            </a:pPr>
            <a:r>
              <a:rPr lang="ru-RU" sz="900" dirty="0">
                <a:latin typeface="Playfair Display Medium" panose="020B0604020202020204" charset="-52"/>
              </a:rPr>
              <a:t>Рис. 5 Меню выбора графика</a:t>
            </a:r>
          </a:p>
        </p:txBody>
      </p:sp>
      <p:sp>
        <p:nvSpPr>
          <p:cNvPr id="13" name="Google Shape;208;p33">
            <a:extLst>
              <a:ext uri="{FF2B5EF4-FFF2-40B4-BE49-F238E27FC236}">
                <a16:creationId xmlns:a16="http://schemas.microsoft.com/office/drawing/2014/main" id="{D5FA1902-D329-499B-AE0A-229894A45E3C}"/>
              </a:ext>
            </a:extLst>
          </p:cNvPr>
          <p:cNvSpPr txBox="1">
            <a:spLocks/>
          </p:cNvSpPr>
          <p:nvPr/>
        </p:nvSpPr>
        <p:spPr>
          <a:xfrm>
            <a:off x="5161947" y="3622308"/>
            <a:ext cx="3070860" cy="34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50000"/>
              </a:lnSpc>
              <a:buFont typeface="DM Sans"/>
              <a:buNone/>
            </a:pPr>
            <a:r>
              <a:rPr lang="ru-RU" sz="900" dirty="0">
                <a:latin typeface="Playfair Display Medium" panose="020B0604020202020204" charset="-52"/>
              </a:rPr>
              <a:t>Рис. 6 Изменение отображения выбранного графика</a:t>
            </a:r>
          </a:p>
        </p:txBody>
      </p:sp>
    </p:spTree>
    <p:extLst>
      <p:ext uri="{BB962C8B-B14F-4D97-AF65-F5344CB8AC3E}">
        <p14:creationId xmlns:p14="http://schemas.microsoft.com/office/powerpoint/2010/main" val="2027793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719138" y="411163"/>
            <a:ext cx="7942262" cy="630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Работа с функциональными элементами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DD2E4-C18B-B786-98B4-FB0A2461F5A7}"/>
              </a:ext>
            </a:extLst>
          </p:cNvPr>
          <p:cNvSpPr txBox="1"/>
          <p:nvPr/>
        </p:nvSpPr>
        <p:spPr>
          <a:xfrm>
            <a:off x="8781394" y="-4564"/>
            <a:ext cx="362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Playfair Display Medium" panose="020B0604020202020204" charset="-52"/>
              </a:rPr>
              <a:t>7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87B1DD7-1CF7-480D-96CA-D9FFBB61E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844" y="1823880"/>
            <a:ext cx="1533739" cy="21529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9FE9DCE-5FA7-4FF8-A77D-A482CE370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85" y="1156602"/>
            <a:ext cx="2957115" cy="147001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27E794C-ED98-4B75-A4DC-625C44437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183" y="3241825"/>
            <a:ext cx="2966973" cy="1470011"/>
          </a:xfrm>
          <a:prstGeom prst="rect">
            <a:avLst/>
          </a:prstGeom>
        </p:spPr>
      </p:pic>
      <p:sp>
        <p:nvSpPr>
          <p:cNvPr id="22" name="Google Shape;208;p33">
            <a:extLst>
              <a:ext uri="{FF2B5EF4-FFF2-40B4-BE49-F238E27FC236}">
                <a16:creationId xmlns:a16="http://schemas.microsoft.com/office/drawing/2014/main" id="{2F3B287E-DA8B-4142-9E6A-B1D58E13A95A}"/>
              </a:ext>
            </a:extLst>
          </p:cNvPr>
          <p:cNvSpPr txBox="1">
            <a:spLocks/>
          </p:cNvSpPr>
          <p:nvPr/>
        </p:nvSpPr>
        <p:spPr>
          <a:xfrm>
            <a:off x="1010701" y="3976830"/>
            <a:ext cx="2820023" cy="34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50000"/>
              </a:lnSpc>
              <a:buFont typeface="DM Sans"/>
              <a:buNone/>
            </a:pPr>
            <a:r>
              <a:rPr lang="ru-RU" sz="900" dirty="0">
                <a:latin typeface="Playfair Display Medium" panose="020B0604020202020204" charset="-52"/>
              </a:rPr>
              <a:t>Рис. 7 Меню выбора функционального элемента</a:t>
            </a:r>
          </a:p>
        </p:txBody>
      </p:sp>
      <p:sp>
        <p:nvSpPr>
          <p:cNvPr id="23" name="Google Shape;208;p33">
            <a:extLst>
              <a:ext uri="{FF2B5EF4-FFF2-40B4-BE49-F238E27FC236}">
                <a16:creationId xmlns:a16="http://schemas.microsoft.com/office/drawing/2014/main" id="{0C981C17-1D30-4672-9D7B-25528E491DE1}"/>
              </a:ext>
            </a:extLst>
          </p:cNvPr>
          <p:cNvSpPr txBox="1">
            <a:spLocks/>
          </p:cNvSpPr>
          <p:nvPr/>
        </p:nvSpPr>
        <p:spPr>
          <a:xfrm>
            <a:off x="4628590" y="2626612"/>
            <a:ext cx="2746297" cy="34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50000"/>
              </a:lnSpc>
              <a:buFont typeface="DM Sans"/>
              <a:buNone/>
            </a:pPr>
            <a:r>
              <a:rPr lang="ru-RU" sz="900" dirty="0">
                <a:latin typeface="Playfair Display Medium" panose="020B0604020202020204" charset="-52"/>
              </a:rPr>
              <a:t>Рис. 8 Размещение функционального элемента</a:t>
            </a:r>
          </a:p>
        </p:txBody>
      </p:sp>
      <p:sp>
        <p:nvSpPr>
          <p:cNvPr id="24" name="Google Shape;208;p33">
            <a:extLst>
              <a:ext uri="{FF2B5EF4-FFF2-40B4-BE49-F238E27FC236}">
                <a16:creationId xmlns:a16="http://schemas.microsoft.com/office/drawing/2014/main" id="{9D552F7B-66D5-40A1-885B-78D60123647C}"/>
              </a:ext>
            </a:extLst>
          </p:cNvPr>
          <p:cNvSpPr txBox="1">
            <a:spLocks/>
          </p:cNvSpPr>
          <p:nvPr/>
        </p:nvSpPr>
        <p:spPr>
          <a:xfrm>
            <a:off x="4666691" y="4711836"/>
            <a:ext cx="2670097" cy="34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50000"/>
              </a:lnSpc>
              <a:buFont typeface="DM Sans"/>
              <a:buNone/>
            </a:pPr>
            <a:r>
              <a:rPr lang="ru-RU" sz="900" dirty="0">
                <a:latin typeface="Playfair Display Medium" panose="020B0604020202020204" charset="-52"/>
              </a:rPr>
              <a:t>Рис. 9 Выделение функционального элемента</a:t>
            </a:r>
          </a:p>
        </p:txBody>
      </p:sp>
    </p:spTree>
    <p:extLst>
      <p:ext uri="{BB962C8B-B14F-4D97-AF65-F5344CB8AC3E}">
        <p14:creationId xmlns:p14="http://schemas.microsoft.com/office/powerpoint/2010/main" val="3681580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CA79A-FD6D-8E44-C5AF-D6A780404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411163"/>
            <a:ext cx="7211576" cy="644331"/>
          </a:xfrm>
        </p:spPr>
        <p:txBody>
          <a:bodyPr/>
          <a:lstStyle/>
          <a:p>
            <a:r>
              <a:rPr lang="ru-RU" dirty="0"/>
              <a:t>Работа с функциональными элементами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C4547-AC32-4F9B-1A57-7A5A8FB0BAD1}"/>
              </a:ext>
            </a:extLst>
          </p:cNvPr>
          <p:cNvSpPr txBox="1"/>
          <p:nvPr/>
        </p:nvSpPr>
        <p:spPr>
          <a:xfrm>
            <a:off x="8781394" y="-4564"/>
            <a:ext cx="362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Playfair Display Medium" panose="020B0604020202020204" charset="-52"/>
              </a:rPr>
              <a:t>8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C35CE4-1239-46CB-96AB-C383FFA91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62622"/>
            <a:ext cx="3683000" cy="18369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5A4BC6-7B92-4591-BF7B-FC588B493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216" y="1862622"/>
            <a:ext cx="3695184" cy="1836930"/>
          </a:xfrm>
          <a:prstGeom prst="rect">
            <a:avLst/>
          </a:prstGeom>
        </p:spPr>
      </p:pic>
      <p:sp>
        <p:nvSpPr>
          <p:cNvPr id="11" name="Google Shape;208;p33">
            <a:extLst>
              <a:ext uri="{FF2B5EF4-FFF2-40B4-BE49-F238E27FC236}">
                <a16:creationId xmlns:a16="http://schemas.microsoft.com/office/drawing/2014/main" id="{F8F56EFE-822C-4761-99AA-540BCC672C04}"/>
              </a:ext>
            </a:extLst>
          </p:cNvPr>
          <p:cNvSpPr txBox="1">
            <a:spLocks/>
          </p:cNvSpPr>
          <p:nvPr/>
        </p:nvSpPr>
        <p:spPr>
          <a:xfrm>
            <a:off x="1009494" y="3699552"/>
            <a:ext cx="2883212" cy="34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50000"/>
              </a:lnSpc>
              <a:buFont typeface="DM Sans"/>
              <a:buNone/>
            </a:pPr>
            <a:r>
              <a:rPr lang="ru-RU" sz="900" dirty="0">
                <a:latin typeface="Playfair Display Medium" panose="020B0604020202020204" charset="-52"/>
              </a:rPr>
              <a:t>Рис. 10 Размещение функциональных элементов</a:t>
            </a:r>
          </a:p>
        </p:txBody>
      </p:sp>
      <p:sp>
        <p:nvSpPr>
          <p:cNvPr id="12" name="Google Shape;208;p33">
            <a:extLst>
              <a:ext uri="{FF2B5EF4-FFF2-40B4-BE49-F238E27FC236}">
                <a16:creationId xmlns:a16="http://schemas.microsoft.com/office/drawing/2014/main" id="{A2C40A91-CE8B-4A4B-B3C4-1EF2B0482A5E}"/>
              </a:ext>
            </a:extLst>
          </p:cNvPr>
          <p:cNvSpPr txBox="1">
            <a:spLocks/>
          </p:cNvSpPr>
          <p:nvPr/>
        </p:nvSpPr>
        <p:spPr>
          <a:xfrm>
            <a:off x="4737307" y="3699552"/>
            <a:ext cx="3899002" cy="34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50000"/>
              </a:lnSpc>
              <a:buFont typeface="DM Sans"/>
              <a:buNone/>
            </a:pPr>
            <a:r>
              <a:rPr lang="ru-RU" sz="900" dirty="0">
                <a:latin typeface="Playfair Display Medium" panose="020B0604020202020204" charset="-52"/>
              </a:rPr>
              <a:t>Рис. 11 Редактирование и перемещение функциональных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659012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>
            <a:spLocks noGrp="1"/>
          </p:cNvSpPr>
          <p:nvPr>
            <p:ph type="title"/>
          </p:nvPr>
        </p:nvSpPr>
        <p:spPr>
          <a:xfrm>
            <a:off x="720000" y="4111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 и перспективы развития</a:t>
            </a:r>
            <a:endParaRPr dirty="0"/>
          </a:p>
        </p:txBody>
      </p:sp>
      <p:sp>
        <p:nvSpPr>
          <p:cNvPr id="311" name="Google Shape;311;p42"/>
          <p:cNvSpPr txBox="1">
            <a:spLocks noGrp="1"/>
          </p:cNvSpPr>
          <p:nvPr>
            <p:ph type="subTitle" idx="1"/>
          </p:nvPr>
        </p:nvSpPr>
        <p:spPr>
          <a:xfrm>
            <a:off x="720000" y="1483349"/>
            <a:ext cx="7079294" cy="2336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Playfair Display Medium" panose="020B0604020202020204" charset="-52"/>
              </a:rPr>
              <a:t>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6ECB0-146E-F070-80C2-34F4210F79D7}"/>
              </a:ext>
            </a:extLst>
          </p:cNvPr>
          <p:cNvSpPr txBox="1"/>
          <p:nvPr/>
        </p:nvSpPr>
        <p:spPr>
          <a:xfrm>
            <a:off x="8781394" y="-4564"/>
            <a:ext cx="362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Playfair Display Medium" panose="020B0604020202020204" charset="-52"/>
              </a:rPr>
              <a:t>9</a:t>
            </a:r>
          </a:p>
        </p:txBody>
      </p:sp>
      <p:sp>
        <p:nvSpPr>
          <p:cNvPr id="2" name="Google Shape;208;p33">
            <a:extLst>
              <a:ext uri="{FF2B5EF4-FFF2-40B4-BE49-F238E27FC236}">
                <a16:creationId xmlns:a16="http://schemas.microsoft.com/office/drawing/2014/main" id="{E7AFDA44-101C-160D-5D47-FC757B3A6254}"/>
              </a:ext>
            </a:extLst>
          </p:cNvPr>
          <p:cNvSpPr txBox="1">
            <a:spLocks/>
          </p:cNvSpPr>
          <p:nvPr/>
        </p:nvSpPr>
        <p:spPr>
          <a:xfrm>
            <a:off x="720000" y="1483349"/>
            <a:ext cx="6233205" cy="25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ru-RU" sz="1400" dirty="0">
                <a:latin typeface="Playfair Display Medium" panose="020B0604020202020204" charset="-52"/>
              </a:rPr>
              <a:t>Развитие работы планируется в следующих направлениях: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Playfair Display Medium" panose="020B0604020202020204" charset="-52"/>
              </a:rPr>
              <a:t>Разработка и добавление инструментов.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Playfair Display Medium" panose="020B0604020202020204" charset="-52"/>
              </a:rPr>
              <a:t>Улучшение интерфейса.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Playfair Display Medium" panose="020B0604020202020204" charset="-52"/>
              </a:rPr>
              <a:t>Создание инструмента на основе сигналов, полученных при машинном обучении.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rmal and Professional Portfolio by Slidesgo">
  <a:themeElements>
    <a:clrScheme name="Simple Light">
      <a:dk1>
        <a:srgbClr val="333333"/>
      </a:dk1>
      <a:lt1>
        <a:srgbClr val="F7F4F1"/>
      </a:lt1>
      <a:dk2>
        <a:srgbClr val="444444"/>
      </a:dk2>
      <a:lt2>
        <a:srgbClr val="555555"/>
      </a:lt2>
      <a:accent1>
        <a:srgbClr val="66666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2905</TotalTime>
  <Words>242</Words>
  <Application>Microsoft Office PowerPoint</Application>
  <PresentationFormat>Экран (16:9)</PresentationFormat>
  <Paragraphs>45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DM Sans</vt:lpstr>
      <vt:lpstr>Raleway</vt:lpstr>
      <vt:lpstr>Playfair Display Medium</vt:lpstr>
      <vt:lpstr>Playfair Display</vt:lpstr>
      <vt:lpstr>Formal and Professional Portfolio by Slidesgo</vt:lpstr>
      <vt:lpstr>Разработка системы формирования данных машинного обучения интеллектуальных агентов, управляющих активами на фондовом рынке.</vt:lpstr>
      <vt:lpstr>Цель и задачи работы</vt:lpstr>
      <vt:lpstr>Отображение свечных графиков</vt:lpstr>
      <vt:lpstr>Стек технологий</vt:lpstr>
      <vt:lpstr>Масштабирование и перемещение графика</vt:lpstr>
      <vt:lpstr>Выбор необходимого графика</vt:lpstr>
      <vt:lpstr>Работа с функциональными элементами</vt:lpstr>
      <vt:lpstr>Работа с функциональными элементами</vt:lpstr>
      <vt:lpstr>Заключение и перспективы развития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AND PROFESSIONAL PORTFOLIO</dc:title>
  <dc:creator>PChome</dc:creator>
  <cp:lastModifiedBy>PChome</cp:lastModifiedBy>
  <cp:revision>26</cp:revision>
  <dcterms:modified xsi:type="dcterms:W3CDTF">2024-06-21T05:47:05Z</dcterms:modified>
</cp:coreProperties>
</file>